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e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?><Relationships xmlns="http://schemas.openxmlformats.org/package/2006/relationships"><Relationship Id="rId2" Type="http://schemas.openxmlformats.org/officeDocument/2006/relationships/hyperlink" Target="https://antillia.online/realtor-launch" TargetMode="External"/><Relationship Id="rId1" Type="http://schemas.openxmlformats.org/officeDocument/2006/relationships/image" Target="../media/image-15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3C34">
              <a:alpha val="82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7223760" cy="6858000"/>
          </a:xfrm>
          <a:prstGeom prst="rect">
            <a:avLst/>
          </a:prstGeom>
          <a:solidFill>
            <a:srgbClr val="1A3C34">
              <a:alpha val="96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5029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ANTILLIA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8368" y="1078992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97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REALTOR LAUNCH · CARIBBEAN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58368" y="1554480"/>
            <a:ext cx="64008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listings deserve more than a portal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58368" y="3712464"/>
            <a:ext cx="5257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turns each mandate into a verified, intelligent and immersive property experience.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58368" y="5074920"/>
            <a:ext cx="2331720" cy="347472"/>
          </a:xfrm>
          <a:prstGeom prst="roundRect">
            <a:avLst>
              <a:gd name="adj" fmla="val 13158"/>
            </a:avLst>
          </a:prstGeom>
          <a:solidFill>
            <a:srgbClr val="C97B5D"/>
          </a:solidFill>
          <a:ln w="12700">
            <a:solidFill>
              <a:srgbClr val="C97B5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58368" y="5102352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CARIBBEAN, VERIFIED.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58368" y="6355080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DFE8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ZOOM LAUNCH EDITION · OCTOBER 2026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OPPORTUNITY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822960"/>
            <a:ext cx="5715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Caribbean market. Many disconnected buyer journeys.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58368" y="2148840"/>
            <a:ext cx="5212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gives Realtors one place to publish, explain risk, capture intent and move qualified buyers forward.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13232" y="324612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Source-linked property presentation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Island-specific buyer intelligence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private operating desk</a:t>
            </a:r>
            <a:endParaRPr lang="en-US" sz="1800" dirty="0"/>
          </a:p>
        </p:txBody>
      </p:sp>
      <p:pic>
        <p:nvPicPr>
          <p:cNvPr id="8" name="Image 0" descr="Antillia Caribbean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46520" y="822960"/>
            <a:ext cx="5120640" cy="53492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3C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C97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ADVANTAGE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pic>
        <p:nvPicPr>
          <p:cNvPr id="5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92240" y="0"/>
            <a:ext cx="5699455" cy="6858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92240" y="0"/>
            <a:ext cx="5699455" cy="6858000"/>
          </a:xfrm>
          <a:prstGeom prst="rect">
            <a:avLst/>
          </a:prstGeom>
          <a:solidFill>
            <a:srgbClr val="1A3C34">
              <a:alpha val="52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86868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 is the product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685800" y="1828800"/>
            <a:ext cx="1828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8400" dirty="0"/>
          </a:p>
        </p:txBody>
      </p:sp>
      <p:sp>
        <p:nvSpPr>
          <p:cNvPr id="9" name="Text 6"/>
          <p:cNvSpPr/>
          <p:nvPr/>
        </p:nvSpPr>
        <p:spPr>
          <a:xfrm>
            <a:off x="1965960" y="2404872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areas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77240" y="3246120"/>
            <a:ext cx="5303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Climate resilience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Structural integrity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 &amp; legal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Logistics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Marine access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7086600" y="498348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 is sourced, confidence-rated and honestly labelled when property-level analysis is pending.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PUBLISH WITHOUT FRICTION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ways to bring listings to market</a:t>
            </a:r>
            <a:endParaRPr lang="en-US" sz="3500" dirty="0"/>
          </a:p>
        </p:txBody>
      </p:sp>
      <p:pic>
        <p:nvPicPr>
          <p:cNvPr id="6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537960" y="0"/>
            <a:ext cx="565373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58368" y="1828800"/>
            <a:ext cx="5349240" cy="64008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196596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508760" y="1938528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Create manually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508760" y="2221992"/>
            <a:ext cx="4251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before publication.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58368" y="2651760"/>
            <a:ext cx="5349240" cy="64008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86968" y="27889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1508760" y="2761488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Paste property links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508760" y="3044952"/>
            <a:ext cx="4251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before publication.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58368" y="3474720"/>
            <a:ext cx="5349240" cy="64008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61188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300" dirty="0"/>
          </a:p>
        </p:txBody>
      </p:sp>
      <p:sp>
        <p:nvSpPr>
          <p:cNvPr id="17" name="Text 14"/>
          <p:cNvSpPr/>
          <p:nvPr/>
        </p:nvSpPr>
        <p:spPr>
          <a:xfrm>
            <a:off x="1508760" y="3584448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a Realtor website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1508760" y="3867912"/>
            <a:ext cx="4251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before publication.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58368" y="4297680"/>
            <a:ext cx="5349240" cy="64008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86968" y="443484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300" dirty="0"/>
          </a:p>
        </p:txBody>
      </p:sp>
      <p:sp>
        <p:nvSpPr>
          <p:cNvPr id="21" name="Text 18"/>
          <p:cNvSpPr/>
          <p:nvPr/>
        </p:nvSpPr>
        <p:spPr>
          <a:xfrm>
            <a:off x="1508760" y="4407408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Invite an owner to submit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1508760" y="4690872"/>
            <a:ext cx="4251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before publication.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658368" y="5596128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7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Possible duplicates are blocked for review.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PREMIUM PRESENTATION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5577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listing becomes a complete buyer experience</a:t>
            </a:r>
            <a:endParaRPr lang="en-US" sz="3500" dirty="0"/>
          </a:p>
        </p:txBody>
      </p:sp>
      <p:sp>
        <p:nvSpPr>
          <p:cNvPr id="6" name="Text 4"/>
          <p:cNvSpPr/>
          <p:nvPr/>
        </p:nvSpPr>
        <p:spPr>
          <a:xfrm>
            <a:off x="713232" y="2057400"/>
            <a:ext cx="52120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Exact-property photo gallery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details and availability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and Google Earth access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Financing and monthly-cost planning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Realtor profile and source provenance</a:t>
            </a:r>
            <a:endParaRPr lang="en-US" sz="1800" dirty="0"/>
          </a:p>
        </p:txBody>
      </p:sp>
      <p:pic>
        <p:nvPicPr>
          <p:cNvPr id="7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46520" y="731520"/>
            <a:ext cx="5166360" cy="53035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903720" y="5175504"/>
            <a:ext cx="4206240" cy="731520"/>
          </a:xfrm>
          <a:prstGeom prst="rect">
            <a:avLst/>
          </a:prstGeom>
          <a:solidFill>
            <a:srgbClr val="1A3C34">
              <a:alpha val="96000"/>
            </a:srgbClr>
          </a:solidFill>
          <a:ln w="12700">
            <a:solidFill>
              <a:srgbClr val="1A3C3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50608" y="5285232"/>
            <a:ext cx="3703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page. Every next question answered.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3C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3C34">
              <a:alpha val="62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C97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IMMERSIVE MEDIA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15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85800" y="1188720"/>
            <a:ext cx="6492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the property travel before the buyer does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713232" y="2971800"/>
            <a:ext cx="5257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E0E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True 2:1 panoramas create a full look-around. Room scenes make remote discovery tangible, while flat images remain clearly labelled.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13232" y="4681728"/>
            <a:ext cx="1965960" cy="347472"/>
          </a:xfrm>
          <a:prstGeom prst="roundRect">
            <a:avLst>
              <a:gd name="adj" fmla="val 13158"/>
            </a:avLst>
          </a:prstGeom>
          <a:solidFill>
            <a:srgbClr val="C97B5D"/>
          </a:solidFill>
          <a:ln w="12700">
            <a:solidFill>
              <a:srgbClr val="C97B5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4709160"/>
            <a:ext cx="1965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360° TOUR STUDIO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 INTELLIGENCE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pic>
        <p:nvPicPr>
          <p:cNvPr id="5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640080"/>
            <a:ext cx="5989320" cy="54406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640080"/>
            <a:ext cx="5989320" cy="5440680"/>
          </a:xfrm>
          <a:prstGeom prst="rect">
            <a:avLst/>
          </a:prstGeom>
          <a:solidFill>
            <a:srgbClr val="1A3C34">
              <a:alpha val="32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53949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Home base: Saint Lucia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446520" y="868680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Answer the questions behind the enquiry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565392" y="2212848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Destination profiles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Buying steps and cost guidance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CBI links where applicable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Climate and due-diligence research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Pulse and island comparison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3C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C97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CHIEF OF STAFF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pic>
        <p:nvPicPr>
          <p:cNvPr id="5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583680" y="0"/>
            <a:ext cx="5608015" cy="6858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0" y="0"/>
            <a:ext cx="5608015" cy="6858000"/>
          </a:xfrm>
          <a:prstGeom prst="rect">
            <a:avLst/>
          </a:prstGeom>
          <a:solidFill>
            <a:srgbClr val="1A3C34">
              <a:alpha val="45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822960"/>
            <a:ext cx="5486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each morning knowing what matters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214884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Daily brief with top scored leads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Tasks and follow-ups due soon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calls and viewings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Office listing and accounting totals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outcomes and completion history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31520" y="571500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7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guidance — checked by you before acting.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 QUALIFICATION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Turn enquiry signals into the next best action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58368" y="20116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1–100</a:t>
            </a:r>
            <a:endParaRPr lang="en-US" sz="6300" dirty="0"/>
          </a:p>
        </p:txBody>
      </p:sp>
      <p:sp>
        <p:nvSpPr>
          <p:cNvPr id="7" name="Text 5"/>
          <p:cNvSpPr/>
          <p:nvPr/>
        </p:nvSpPr>
        <p:spPr>
          <a:xfrm>
            <a:off x="731520" y="309067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lead score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94944" y="388620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score includes concise reasoning and one recommended next action. Scores above 80 automatically create a high-priority follow-up task.</a:t>
            </a:r>
            <a:endParaRPr lang="en-US" sz="1800" dirty="0"/>
          </a:p>
        </p:txBody>
      </p:sp>
      <p:pic>
        <p:nvPicPr>
          <p:cNvPr id="9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537960" y="914400"/>
            <a:ext cx="507492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3C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C97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DEAL SUPPORT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pic>
        <p:nvPicPr>
          <p:cNvPr id="5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3C34">
              <a:alpha val="70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1A3C34">
              <a:alpha val="96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822960"/>
            <a:ext cx="5669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Move from interest to diligence with control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749808" y="2331720"/>
            <a:ext cx="53492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 pipeline and private notes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Calls, viewings and follow-up outcomes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Deal Room milestone checklist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Advisor routing by island and credential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Vault opportunities and document tools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 THE BUSINESS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Property-level accounting, not guesswork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214884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commissions and other income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 marketing, media, legal and travel expenses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View P&amp;L by property, island group or office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currencies separate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 CSV or print a PDF report</a:t>
            </a:r>
            <a:endParaRPr lang="en-US" sz="1750" dirty="0"/>
          </a:p>
        </p:txBody>
      </p:sp>
      <p:pic>
        <p:nvPicPr>
          <p:cNvPr id="7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92240" y="731520"/>
            <a:ext cx="5120640" cy="2240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92240" y="3337560"/>
            <a:ext cx="1572768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20256" y="3566160"/>
            <a:ext cx="1316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Commission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6720840" y="4041648"/>
            <a:ext cx="11155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Recorded income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8229600" y="3337560"/>
            <a:ext cx="1572768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458200" y="3566160"/>
            <a:ext cx="1115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EXPENSES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458200" y="4041648"/>
            <a:ext cx="11155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Property-linked costs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9966960" y="3337560"/>
            <a:ext cx="1572768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195560" y="3566160"/>
            <a:ext cx="1115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PROFIT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0195560" y="4041648"/>
            <a:ext cx="11155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 and margin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3C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C97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PUBLIC PRESENCE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D9E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3C34"/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pic>
        <p:nvPicPr>
          <p:cNvPr id="6" name="Image 0" descr="Antillia Caribbean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80960" y="658368"/>
            <a:ext cx="3566160" cy="4937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60920" y="411480"/>
            <a:ext cx="4069080" cy="5440680"/>
          </a:xfrm>
          <a:prstGeom prst="rect">
            <a:avLst/>
          </a:prstGeom>
          <a:solidFill>
            <a:srgbClr val="FFFFFF">
              <a:alpha val="6000"/>
            </a:srgbClr>
          </a:solidFill>
          <a:ln w="17780">
            <a:solidFill>
              <a:srgbClr val="C97B5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8368" y="914400"/>
            <a:ext cx="6172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professional Caribbean portfolio buyers can explore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694944" y="2834640"/>
            <a:ext cx="5303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E0E8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listings connect to a public Realtor profile. Office branding, verified inventory and regional context create one consistent presentation.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04088" y="480060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“Keep your identity. Add intelligence.”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HOST ON ANTILLIA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6583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confidence at every stage of the sale</a:t>
            </a:r>
            <a:endParaRPr lang="en-US" sz="3700" dirty="0"/>
          </a:p>
        </p:txBody>
      </p:sp>
      <p:sp>
        <p:nvSpPr>
          <p:cNvPr id="6" name="Shape 4"/>
          <p:cNvSpPr/>
          <p:nvPr/>
        </p:nvSpPr>
        <p:spPr>
          <a:xfrm>
            <a:off x="685800" y="2148840"/>
            <a:ext cx="3429000" cy="123444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3500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914400" y="26517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apart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14400" y="306324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Beyond a flat listing directory.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89120" y="2148840"/>
            <a:ext cx="3429000" cy="123444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3500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617720" y="26517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Answer sooner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617720" y="306324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before the first call.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92440" y="2148840"/>
            <a:ext cx="3429000" cy="123444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21040" y="23500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8321040" y="26517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Focus effort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321040" y="306324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AI-assisted qualification and follow-up.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85800" y="3685032"/>
            <a:ext cx="3429000" cy="123444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914400" y="418795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Connect the office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14400" y="4599432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Listings, leads and finances together.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389120" y="3685032"/>
            <a:ext cx="3429000" cy="1234440"/>
          </a:xfrm>
          <a:prstGeom prst="rect">
            <a:avLst/>
          </a:prstGeom>
          <a:solidFill>
            <a:srgbClr val="FFFFFF"/>
          </a:solidFill>
          <a:ln w="10160">
            <a:solidFill>
              <a:srgbClr val="DDD7C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1772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97B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300" dirty="0"/>
          </a:p>
        </p:txBody>
      </p:sp>
      <p:sp>
        <p:nvSpPr>
          <p:cNvPr id="24" name="Text 22"/>
          <p:cNvSpPr/>
          <p:nvPr/>
        </p:nvSpPr>
        <p:spPr>
          <a:xfrm>
            <a:off x="4617720" y="418795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 anywhere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4617720" y="4599432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C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mobile-ready buyer experience.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FIRST 30 MINUTES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98480" y="292608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9436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96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ANTILLIA · THE CARIBBEAN, VERIFIED.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1A3C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Join. Verify. Publish. Respond.</a:t>
            </a:r>
            <a:endParaRPr lang="en-US" sz="3800" dirty="0"/>
          </a:p>
        </p:txBody>
      </p:sp>
      <p:pic>
        <p:nvPicPr>
          <p:cNvPr id="6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537960" y="0"/>
            <a:ext cx="565373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13232" y="2011680"/>
            <a:ext cx="420624" cy="420624"/>
          </a:xfrm>
          <a:prstGeom prst="ellipse">
            <a:avLst/>
          </a:prstGeom>
          <a:solidFill>
            <a:srgbClr val="C97B5D"/>
          </a:solidFill>
          <a:ln w="12700">
            <a:solidFill>
              <a:srgbClr val="C97B5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093976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344168" y="2048256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your account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713232" y="2697480"/>
            <a:ext cx="420624" cy="420624"/>
          </a:xfrm>
          <a:prstGeom prst="ellipse">
            <a:avLst/>
          </a:prstGeom>
          <a:solidFill>
            <a:srgbClr val="C97B5D"/>
          </a:solidFill>
          <a:ln w="12700">
            <a:solidFill>
              <a:srgbClr val="C97B5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3232" y="2779776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344168" y="2734056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 Realtor verification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713232" y="3383280"/>
            <a:ext cx="420624" cy="420624"/>
          </a:xfrm>
          <a:prstGeom prst="ellipse">
            <a:avLst/>
          </a:prstGeom>
          <a:solidFill>
            <a:srgbClr val="C97B5D"/>
          </a:solidFill>
          <a:ln w="12700">
            <a:solidFill>
              <a:srgbClr val="C97B5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65576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344168" y="3419856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your profile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713232" y="4069080"/>
            <a:ext cx="420624" cy="420624"/>
          </a:xfrm>
          <a:prstGeom prst="ellipse">
            <a:avLst/>
          </a:prstGeom>
          <a:solidFill>
            <a:srgbClr val="C97B5D"/>
          </a:solidFill>
          <a:ln w="12700">
            <a:solidFill>
              <a:srgbClr val="C97B5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13232" y="4151376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344168" y="4105656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Publish or import one listing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713232" y="4754880"/>
            <a:ext cx="420624" cy="420624"/>
          </a:xfrm>
          <a:prstGeom prst="ellipse">
            <a:avLst/>
          </a:prstGeom>
          <a:solidFill>
            <a:srgbClr val="C97B5D"/>
          </a:solidFill>
          <a:ln w="12700">
            <a:solidFill>
              <a:srgbClr val="C97B5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3232" y="4837176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344168" y="4791456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3C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Generate your first brief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ntillia Caribbean real estate visual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3C34">
              <a:alpha val="76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7223760" cy="6858000"/>
          </a:xfrm>
          <a:prstGeom prst="rect">
            <a:avLst/>
          </a:prstGeom>
          <a:solidFill>
            <a:srgbClr val="1A3C34">
              <a:alpha val="96000"/>
            </a:srgbClr>
          </a:solidFill>
          <a:ln w="12700">
            <a:solidFill>
              <a:srgbClr val="1A3C34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56692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ANTILLIA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58368" y="1353312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Caribbean, verified.</a:t>
            </a:r>
            <a:endParaRPr lang="en-US" sz="4900" dirty="0"/>
          </a:p>
        </p:txBody>
      </p:sp>
      <p:sp>
        <p:nvSpPr>
          <p:cNvPr id="7" name="Text 4"/>
          <p:cNvSpPr/>
          <p:nvPr/>
        </p:nvSpPr>
        <p:spPr>
          <a:xfrm>
            <a:off x="694944" y="2880360"/>
            <a:ext cx="5394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your listings. Keep your identity. Give every serious buyer a more intelligent way to move forward.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94944" y="4736592"/>
            <a:ext cx="4297680" cy="694944"/>
          </a:xfrm>
          <a:prstGeom prst="rect">
            <a:avLst/>
          </a:prstGeom>
          <a:solidFill>
            <a:srgbClr val="C97B5D"/>
          </a:solidFill>
          <a:ln w="12700">
            <a:solidFill>
              <a:srgbClr val="C97B5D"/>
            </a:solidFill>
            <a:prstDash val="solid"/>
          </a:ln>
        </p:spPr>
      </p:sp>
      <p:sp>
        <p:nvSpPr>
          <p:cNvPr id="9" name="Text 6">
            <a:hlinkClick r:id="rId2" tooltip=""/>
          </p:cNvPr>
          <p:cNvSpPr/>
          <p:nvPr/>
        </p:nvSpPr>
        <p:spPr>
          <a:xfrm>
            <a:off x="841248" y="4956048"/>
            <a:ext cx="3995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antillia.online/realtor-launch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94944" y="589788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DFE8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REALTOR USER GUIDE · POWERPOINT · PDF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Antillia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Antillia Realtor Launch — The Caribbean, verified.</dc:title>
  <dc:subject>Antillia Realtor launch presentation</dc:subject>
  <dc:creator>Antillia</dc:creator>
  <cp:lastModifiedBy>Antillia</cp:lastModifiedBy>
  <cp:revision>1</cp:revision>
  <dcterms:created xsi:type="dcterms:W3CDTF">2026-10-06T11:30:57Z</dcterms:created>
  <dcterms:modified xsi:type="dcterms:W3CDTF">2026-10-06T11:30:57Z</dcterms:modified>
</cp:coreProperties>
</file>